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61" r:id="rId5"/>
    <p:sldId id="258" r:id="rId6"/>
    <p:sldId id="263" r:id="rId7"/>
    <p:sldId id="259" r:id="rId8"/>
    <p:sldId id="262" r:id="rId9"/>
    <p:sldId id="264" r:id="rId10"/>
    <p:sldId id="265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6" r:id="rId21"/>
    <p:sldId id="26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Egyszer sem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Kellemetlen szexuális vicc, komment, gesztusok áldozata volt</c:v>
                </c:pt>
                <c:pt idx="1">
                  <c:v>Negatív módon melegnek vagy leszbikusnak szólították</c:v>
                </c:pt>
                <c:pt idx="2">
                  <c:v>Nem kívánt szexuális érintésben volt része</c:v>
                </c:pt>
                <c:pt idx="3">
                  <c:v>Villantást, magamutogatást látott</c:v>
                </c:pt>
                <c:pt idx="4">
                  <c:v>Pornográf képeket látott, amiket nem akart</c:v>
                </c:pt>
                <c:pt idx="5">
                  <c:v>Szexuálisan fizikailag megalázták</c:v>
                </c:pt>
                <c:pt idx="6">
                  <c:v>Szexuális dologra kényszerítették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0.30200000000000032</c:v>
                </c:pt>
                <c:pt idx="1">
                  <c:v>0.87300000000000189</c:v>
                </c:pt>
                <c:pt idx="2">
                  <c:v>0.48100000000000032</c:v>
                </c:pt>
                <c:pt idx="3">
                  <c:v>0.52400000000000002</c:v>
                </c:pt>
                <c:pt idx="4">
                  <c:v>0.83100000000000063</c:v>
                </c:pt>
                <c:pt idx="5">
                  <c:v>0.87300000000000189</c:v>
                </c:pt>
                <c:pt idx="6">
                  <c:v>0.91500000000000004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Egyszer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Kellemetlen szexuális vicc, komment, gesztusok áldozata volt</c:v>
                </c:pt>
                <c:pt idx="1">
                  <c:v>Negatív módon melegnek vagy leszbikusnak szólították</c:v>
                </c:pt>
                <c:pt idx="2">
                  <c:v>Nem kívánt szexuális érintésben volt része</c:v>
                </c:pt>
                <c:pt idx="3">
                  <c:v>Villantást, magamutogatást látott</c:v>
                </c:pt>
                <c:pt idx="4">
                  <c:v>Pornográf képeket látott, amiket nem akart</c:v>
                </c:pt>
                <c:pt idx="5">
                  <c:v>Szexuálisan fizikailag megalázták</c:v>
                </c:pt>
                <c:pt idx="6">
                  <c:v>Szexuális dologra kényszerítették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0.13800000000000001</c:v>
                </c:pt>
                <c:pt idx="1">
                  <c:v>5.8000000000000031E-2</c:v>
                </c:pt>
                <c:pt idx="2">
                  <c:v>0.17500000000000004</c:v>
                </c:pt>
                <c:pt idx="3">
                  <c:v>0.27500000000000002</c:v>
                </c:pt>
                <c:pt idx="4">
                  <c:v>9.5000000000000098E-2</c:v>
                </c:pt>
                <c:pt idx="5">
                  <c:v>7.9000000000000251E-2</c:v>
                </c:pt>
                <c:pt idx="6">
                  <c:v>7.4000000000000052E-2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Több, mint egyszer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baseline="0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Kellemetlen szexuális vicc, komment, gesztusok áldozata volt</c:v>
                </c:pt>
                <c:pt idx="1">
                  <c:v>Negatív módon melegnek vagy leszbikusnak szólították</c:v>
                </c:pt>
                <c:pt idx="2">
                  <c:v>Nem kívánt szexuális érintésben volt része</c:v>
                </c:pt>
                <c:pt idx="3">
                  <c:v>Villantást, magamutogatást látott</c:v>
                </c:pt>
                <c:pt idx="4">
                  <c:v>Pornográf képeket látott, amiket nem akart</c:v>
                </c:pt>
                <c:pt idx="5">
                  <c:v>Szexuálisan fizikailag megalázták</c:v>
                </c:pt>
                <c:pt idx="6">
                  <c:v>Szexuális dologra kényszerítették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0.56100000000000005</c:v>
                </c:pt>
                <c:pt idx="1">
                  <c:v>6.9000000000000103E-2</c:v>
                </c:pt>
                <c:pt idx="2">
                  <c:v>0.34400000000000036</c:v>
                </c:pt>
                <c:pt idx="3">
                  <c:v>0.20100000000000001</c:v>
                </c:pt>
                <c:pt idx="4">
                  <c:v>7.4000000000000052E-2</c:v>
                </c:pt>
                <c:pt idx="5">
                  <c:v>4.8000000000000029E-2</c:v>
                </c:pt>
                <c:pt idx="6">
                  <c:v>1.0999999999999998E-2</c:v>
                </c:pt>
              </c:numCache>
            </c:numRef>
          </c:val>
        </c:ser>
        <c:dLbls>
          <c:showVal val="1"/>
        </c:dLbls>
        <c:gapWidth val="95"/>
        <c:axId val="98593408"/>
        <c:axId val="96952704"/>
      </c:barChart>
      <c:catAx>
        <c:axId val="98593408"/>
        <c:scaling>
          <c:orientation val="minMax"/>
        </c:scaling>
        <c:axPos val="l"/>
        <c:numFmt formatCode="General" sourceLinked="0"/>
        <c:majorTickMark val="none"/>
        <c:tickLblPos val="nextTo"/>
        <c:crossAx val="96952704"/>
        <c:crosses val="autoZero"/>
        <c:auto val="1"/>
        <c:lblAlgn val="ctr"/>
        <c:lblOffset val="100"/>
      </c:catAx>
      <c:valAx>
        <c:axId val="96952704"/>
        <c:scaling>
          <c:orientation val="minMax"/>
        </c:scaling>
        <c:delete val="1"/>
        <c:axPos val="b"/>
        <c:numFmt formatCode="0.0%" sourceLinked="1"/>
        <c:majorTickMark val="none"/>
        <c:tickLblPos val="nextTo"/>
        <c:crossAx val="9859340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showVal val="1"/>
          </c:dLbls>
          <c:cat>
            <c:strRef>
              <c:f>Sheet1!$A$2:$A$7</c:f>
              <c:strCache>
                <c:ptCount val="6"/>
                <c:pt idx="0">
                  <c:v>Nem volt biztos abban, hogy mit csináljon</c:v>
                </c:pt>
                <c:pt idx="1">
                  <c:v>Nem gondolta zaklatásnak a zaklatás pillanatában</c:v>
                </c:pt>
                <c:pt idx="2">
                  <c:v>Félt, hogy veszélyezteti magát</c:v>
                </c:pt>
                <c:pt idx="3">
                  <c:v>Félt, hogy fizikailag megsérül</c:v>
                </c:pt>
                <c:pt idx="4">
                  <c:v>Úgy gondolta, hogy nem tudna változtatni a helyzeten</c:v>
                </c:pt>
                <c:pt idx="5">
                  <c:v>Egyéb ok, amiért nem segített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0.41700000000000031</c:v>
                </c:pt>
                <c:pt idx="1">
                  <c:v>0.37500000000000094</c:v>
                </c:pt>
                <c:pt idx="2">
                  <c:v>0.125</c:v>
                </c:pt>
                <c:pt idx="3">
                  <c:v>4.2000000000000023E-2</c:v>
                </c:pt>
                <c:pt idx="4">
                  <c:v>0.20800000000000021</c:v>
                </c:pt>
                <c:pt idx="5">
                  <c:v>0.16700000000000001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Nem volt biztos abban, hogy mit csináljon</c:v>
                </c:pt>
                <c:pt idx="1">
                  <c:v>Nem gondolta zaklatásnak a zaklatás pillanatában</c:v>
                </c:pt>
                <c:pt idx="2">
                  <c:v>Félt, hogy veszélyezteti magát</c:v>
                </c:pt>
                <c:pt idx="3">
                  <c:v>Félt, hogy fizikailag megsérül</c:v>
                </c:pt>
                <c:pt idx="4">
                  <c:v>Úgy gondolta, hogy nem tudna változtatni a helyzeten</c:v>
                </c:pt>
                <c:pt idx="5">
                  <c:v>Egyéb ok, amiért nem segített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howVal val="1"/>
          </c:dLbls>
          <c:cat>
            <c:strRef>
              <c:f>Sheet1!$A$2:$A$7</c:f>
              <c:strCache>
                <c:ptCount val="6"/>
                <c:pt idx="0">
                  <c:v>Nem volt biztos abban, hogy mit csináljon</c:v>
                </c:pt>
                <c:pt idx="1">
                  <c:v>Nem gondolta zaklatásnak a zaklatás pillanatában</c:v>
                </c:pt>
                <c:pt idx="2">
                  <c:v>Félt, hogy veszélyezteti magát</c:v>
                </c:pt>
                <c:pt idx="3">
                  <c:v>Félt, hogy fizikailag megsérül</c:v>
                </c:pt>
                <c:pt idx="4">
                  <c:v>Úgy gondolta, hogy nem tudna változtatni a helyzeten</c:v>
                </c:pt>
                <c:pt idx="5">
                  <c:v>Egyéb ok, amiért nem segített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Val val="1"/>
        </c:dLbls>
        <c:overlap val="-25"/>
        <c:axId val="97476992"/>
        <c:axId val="97478528"/>
      </c:barChart>
      <c:catAx>
        <c:axId val="97476992"/>
        <c:scaling>
          <c:orientation val="minMax"/>
        </c:scaling>
        <c:axPos val="l"/>
        <c:majorTickMark val="none"/>
        <c:tickLblPos val="nextTo"/>
        <c:crossAx val="97478528"/>
        <c:crosses val="autoZero"/>
        <c:auto val="1"/>
        <c:lblAlgn val="ctr"/>
        <c:lblOffset val="100"/>
      </c:catAx>
      <c:valAx>
        <c:axId val="97478528"/>
        <c:scaling>
          <c:orientation val="minMax"/>
        </c:scaling>
        <c:delete val="1"/>
        <c:axPos val="b"/>
        <c:numFmt formatCode="0.0%" sourceLinked="1"/>
        <c:tickLblPos val="nextTo"/>
        <c:crossAx val="9747699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Sheet1!$A$2:$A$6</c:f>
              <c:strCache>
                <c:ptCount val="5"/>
                <c:pt idx="0">
                  <c:v>Fiú barát</c:v>
                </c:pt>
                <c:pt idx="1">
                  <c:v>Lány barát</c:v>
                </c:pt>
                <c:pt idx="2">
                  <c:v>Lány ismerős</c:v>
                </c:pt>
                <c:pt idx="3">
                  <c:v>Fiú ismerős</c:v>
                </c:pt>
                <c:pt idx="4">
                  <c:v>Más valaki volt az áldozat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0.25</c:v>
                </c:pt>
                <c:pt idx="1">
                  <c:v>0.2</c:v>
                </c:pt>
                <c:pt idx="2">
                  <c:v>0.25</c:v>
                </c:pt>
                <c:pt idx="3">
                  <c:v>0.2</c:v>
                </c:pt>
                <c:pt idx="4">
                  <c:v>0.1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Sheet1!$A$2:$A$8</c:f>
              <c:strCache>
                <c:ptCount val="7"/>
                <c:pt idx="0">
                  <c:v>Úgy gondoltam vicces, amit csinálok</c:v>
                </c:pt>
                <c:pt idx="1">
                  <c:v>Úgy gondoltam, tetszik akivel csinálom</c:v>
                </c:pt>
                <c:pt idx="2">
                  <c:v>Randizni akartam azzal, akivel csináltam</c:v>
                </c:pt>
                <c:pt idx="3">
                  <c:v>Hülye voltam</c:v>
                </c:pt>
                <c:pt idx="4">
                  <c:v>Mérges voltam valami más miatt az életemben</c:v>
                </c:pt>
                <c:pt idx="5">
                  <c:v>Vissza akartam vágni az áldozatnak valami miatt, amit velem tett</c:v>
                </c:pt>
                <c:pt idx="6">
                  <c:v>Egyéb ok a zaklatásra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0.316000000000001</c:v>
                </c:pt>
                <c:pt idx="1">
                  <c:v>0.10500000000000002</c:v>
                </c:pt>
                <c:pt idx="2">
                  <c:v>0.10500000000000002</c:v>
                </c:pt>
                <c:pt idx="3">
                  <c:v>0.26300000000000001</c:v>
                </c:pt>
                <c:pt idx="4">
                  <c:v>5.3000000000000012E-2</c:v>
                </c:pt>
                <c:pt idx="5">
                  <c:v>0.21100000000000024</c:v>
                </c:pt>
                <c:pt idx="6" formatCode="0%">
                  <c:v>0.26300000000000001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</c:dLbls>
          <c:cat>
            <c:strRef>
              <c:f>Sheet1!$A$2:$A$11</c:f>
              <c:strCache>
                <c:ptCount val="10"/>
                <c:pt idx="0">
                  <c:v>Szaksegítség</c:v>
                </c:pt>
                <c:pt idx="1">
                  <c:v>Önvédelem/önvédelmi eszközök</c:v>
                </c:pt>
                <c:pt idx="2">
                  <c:v>Beszélni a szexuális zaklatásról</c:v>
                </c:pt>
                <c:pt idx="3">
                  <c:v>Támogató környezet</c:v>
                </c:pt>
                <c:pt idx="4">
                  <c:v>Informálás/prevenció</c:v>
                </c:pt>
                <c:pt idx="5">
                  <c:v>Rendőrségi védelem</c:v>
                </c:pt>
                <c:pt idx="6">
                  <c:v>Azonnali külső segítség</c:v>
                </c:pt>
                <c:pt idx="7">
                  <c:v>Legyen büntetve</c:v>
                </c:pt>
                <c:pt idx="8">
                  <c:v>Megfelelő nevelés</c:v>
                </c:pt>
                <c:pt idx="9">
                  <c:v>Egyéb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0.129</c:v>
                </c:pt>
                <c:pt idx="1">
                  <c:v>0.15200000000000038</c:v>
                </c:pt>
                <c:pt idx="2">
                  <c:v>0.193</c:v>
                </c:pt>
                <c:pt idx="3">
                  <c:v>0.19900000000000001</c:v>
                </c:pt>
                <c:pt idx="4">
                  <c:v>8.2000000000000003E-2</c:v>
                </c:pt>
                <c:pt idx="5">
                  <c:v>7.5999999999999998E-2</c:v>
                </c:pt>
                <c:pt idx="6">
                  <c:v>7.5999999999999998E-2</c:v>
                </c:pt>
                <c:pt idx="7">
                  <c:v>5.8000000000000003E-2</c:v>
                </c:pt>
                <c:pt idx="8">
                  <c:v>3.500000000000001E-2</c:v>
                </c:pt>
                <c:pt idx="9">
                  <c:v>0.24600000000000039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Sheet1!$A$2:$A$6</c:f>
              <c:strCache>
                <c:ptCount val="5"/>
                <c:pt idx="0">
                  <c:v>Egyszer sem</c:v>
                </c:pt>
                <c:pt idx="1">
                  <c:v>Egyszer</c:v>
                </c:pt>
                <c:pt idx="2">
                  <c:v>Kétszer</c:v>
                </c:pt>
                <c:pt idx="3">
                  <c:v>Háromszor</c:v>
                </c:pt>
                <c:pt idx="4">
                  <c:v>Négyszer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%">
                  <c:v>0.43400000000000022</c:v>
                </c:pt>
                <c:pt idx="1">
                  <c:v>0.37000000000000022</c:v>
                </c:pt>
                <c:pt idx="2" formatCode="0.0%">
                  <c:v>0.15900000000000011</c:v>
                </c:pt>
                <c:pt idx="3" formatCode="0.00%">
                  <c:v>2.5999999999999999E-2</c:v>
                </c:pt>
                <c:pt idx="4" formatCode="0.00%">
                  <c:v>1.0999999999999998E-2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Egyszer sem</c:v>
                </c:pt>
                <c:pt idx="1">
                  <c:v>Egyszer</c:v>
                </c:pt>
                <c:pt idx="2">
                  <c:v>Kétszer</c:v>
                </c:pt>
                <c:pt idx="3">
                  <c:v>Háromszor</c:v>
                </c:pt>
                <c:pt idx="4">
                  <c:v>Négyszer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Egyszer sem</c:v>
                </c:pt>
                <c:pt idx="1">
                  <c:v>Egyszer</c:v>
                </c:pt>
                <c:pt idx="2">
                  <c:v>Kétszer</c:v>
                </c:pt>
                <c:pt idx="3">
                  <c:v>Háromszor</c:v>
                </c:pt>
                <c:pt idx="4">
                  <c:v>Négyszer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overlap val="-25"/>
        <c:axId val="97728384"/>
        <c:axId val="97729920"/>
      </c:barChart>
      <c:catAx>
        <c:axId val="97728384"/>
        <c:scaling>
          <c:orientation val="minMax"/>
        </c:scaling>
        <c:axPos val="b"/>
        <c:majorTickMark val="none"/>
        <c:tickLblPos val="nextTo"/>
        <c:crossAx val="97729920"/>
        <c:crosses val="autoZero"/>
        <c:auto val="1"/>
        <c:lblAlgn val="ctr"/>
        <c:lblOffset val="100"/>
      </c:catAx>
      <c:valAx>
        <c:axId val="97729920"/>
        <c:scaling>
          <c:orientation val="minMax"/>
        </c:scaling>
        <c:delete val="1"/>
        <c:axPos val="l"/>
        <c:numFmt formatCode="0.0%" sourceLinked="1"/>
        <c:tickLblPos val="nextTo"/>
        <c:crossAx val="97728384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Sheet1!$A$2:$A$6</c:f>
              <c:strCache>
                <c:ptCount val="5"/>
                <c:pt idx="0">
                  <c:v>Egyszer sem</c:v>
                </c:pt>
                <c:pt idx="1">
                  <c:v>Egyszer </c:v>
                </c:pt>
                <c:pt idx="2">
                  <c:v>Kétszer</c:v>
                </c:pt>
                <c:pt idx="3">
                  <c:v>Háromszor</c:v>
                </c:pt>
                <c:pt idx="4">
                  <c:v>Több, mint háromszor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 formatCode="0.0%">
                  <c:v>0.14300000000000004</c:v>
                </c:pt>
                <c:pt idx="1">
                  <c:v>0.19</c:v>
                </c:pt>
                <c:pt idx="2">
                  <c:v>0.28000000000000008</c:v>
                </c:pt>
                <c:pt idx="3" formatCode="0.0%">
                  <c:v>0.20100000000000001</c:v>
                </c:pt>
                <c:pt idx="4" formatCode="0.0%">
                  <c:v>0.18400000000000011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Egyszer sem</c:v>
                </c:pt>
                <c:pt idx="1">
                  <c:v>Egyszer </c:v>
                </c:pt>
                <c:pt idx="2">
                  <c:v>Kétszer</c:v>
                </c:pt>
                <c:pt idx="3">
                  <c:v>Háromszor</c:v>
                </c:pt>
                <c:pt idx="4">
                  <c:v>Több, mint háromszor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Egyszer sem</c:v>
                </c:pt>
                <c:pt idx="1">
                  <c:v>Egyszer </c:v>
                </c:pt>
                <c:pt idx="2">
                  <c:v>Kétszer</c:v>
                </c:pt>
                <c:pt idx="3">
                  <c:v>Háromszor</c:v>
                </c:pt>
                <c:pt idx="4">
                  <c:v>Több, mint háromszor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Val val="1"/>
        </c:dLbls>
        <c:overlap val="-25"/>
        <c:axId val="97666560"/>
        <c:axId val="97668096"/>
      </c:barChart>
      <c:catAx>
        <c:axId val="97666560"/>
        <c:scaling>
          <c:orientation val="minMax"/>
        </c:scaling>
        <c:axPos val="b"/>
        <c:majorTickMark val="none"/>
        <c:tickLblPos val="nextTo"/>
        <c:crossAx val="97668096"/>
        <c:crosses val="autoZero"/>
        <c:auto val="1"/>
        <c:lblAlgn val="ctr"/>
        <c:lblOffset val="100"/>
      </c:catAx>
      <c:valAx>
        <c:axId val="97668096"/>
        <c:scaling>
          <c:orientation val="minMax"/>
        </c:scaling>
        <c:delete val="1"/>
        <c:axPos val="l"/>
        <c:numFmt formatCode="0.0%" sourceLinked="1"/>
        <c:tickLblPos val="nextTo"/>
        <c:crossAx val="9766656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showPercent val="1"/>
          </c:dLbls>
          <c:cat>
            <c:strRef>
              <c:f>Sheet1!$A$2:$A$5</c:f>
              <c:strCache>
                <c:ptCount val="2"/>
                <c:pt idx="0">
                  <c:v>Volt része</c:v>
                </c:pt>
                <c:pt idx="1">
                  <c:v>Nem volt része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0.56599999999999995</c:v>
                </c:pt>
                <c:pt idx="1">
                  <c:v>0.43400000000000022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Lbls>
            <c:showPercent val="1"/>
          </c:dLbls>
          <c:cat>
            <c:strRef>
              <c:f>Sheet1!$A$2:$A$5</c:f>
              <c:strCache>
                <c:ptCount val="2"/>
                <c:pt idx="0">
                  <c:v>Nem volt része</c:v>
                </c:pt>
                <c:pt idx="1">
                  <c:v>Volt része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0.14300000000000004</c:v>
                </c:pt>
                <c:pt idx="1">
                  <c:v>0.85700000000000043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Sheet1!$A$2:$A$4</c:f>
              <c:strCache>
                <c:ptCount val="3"/>
                <c:pt idx="0">
                  <c:v>Nem</c:v>
                </c:pt>
                <c:pt idx="1">
                  <c:v>Egyszer</c:v>
                </c:pt>
                <c:pt idx="2">
                  <c:v>Kétszer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9.5000000000000043E-2</c:v>
                </c:pt>
                <c:pt idx="1">
                  <c:v>0.38600000000000023</c:v>
                </c:pt>
                <c:pt idx="2">
                  <c:v>0.51900000000000002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Nem</c:v>
                </c:pt>
                <c:pt idx="1">
                  <c:v>Egyszer</c:v>
                </c:pt>
                <c:pt idx="2">
                  <c:v>Kétszer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Nem</c:v>
                </c:pt>
                <c:pt idx="1">
                  <c:v>Egyszer</c:v>
                </c:pt>
                <c:pt idx="2">
                  <c:v>Kétszer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overlap val="-25"/>
        <c:axId val="97987968"/>
        <c:axId val="97993856"/>
      </c:barChart>
      <c:catAx>
        <c:axId val="97987968"/>
        <c:scaling>
          <c:orientation val="minMax"/>
        </c:scaling>
        <c:axPos val="b"/>
        <c:majorTickMark val="none"/>
        <c:tickLblPos val="nextTo"/>
        <c:crossAx val="97993856"/>
        <c:crosses val="autoZero"/>
        <c:auto val="1"/>
        <c:lblAlgn val="ctr"/>
        <c:lblOffset val="100"/>
      </c:catAx>
      <c:valAx>
        <c:axId val="97993856"/>
        <c:scaling>
          <c:orientation val="minMax"/>
        </c:scaling>
        <c:delete val="1"/>
        <c:axPos val="l"/>
        <c:numFmt formatCode="0.0%" sourceLinked="1"/>
        <c:tickLblPos val="nextTo"/>
        <c:crossAx val="97987968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Sheet1!$A$2:$A$5</c:f>
              <c:strCache>
                <c:ptCount val="3"/>
                <c:pt idx="0">
                  <c:v>Nem</c:v>
                </c:pt>
                <c:pt idx="1">
                  <c:v>Egyszer</c:v>
                </c:pt>
                <c:pt idx="2">
                  <c:v>Kétszer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>
                  <c:v>0.503</c:v>
                </c:pt>
                <c:pt idx="1">
                  <c:v>0.44400000000000001</c:v>
                </c:pt>
                <c:pt idx="2">
                  <c:v>5.3000000000000012E-2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3"/>
                <c:pt idx="0">
                  <c:v>Nem</c:v>
                </c:pt>
                <c:pt idx="1">
                  <c:v>Egyszer</c:v>
                </c:pt>
                <c:pt idx="2">
                  <c:v>Kétszer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3"/>
                <c:pt idx="0">
                  <c:v>Nem</c:v>
                </c:pt>
                <c:pt idx="1">
                  <c:v>Egyszer</c:v>
                </c:pt>
                <c:pt idx="2">
                  <c:v>Kétszer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overlap val="-25"/>
        <c:axId val="98032640"/>
        <c:axId val="98054912"/>
      </c:barChart>
      <c:catAx>
        <c:axId val="98032640"/>
        <c:scaling>
          <c:orientation val="minMax"/>
        </c:scaling>
        <c:axPos val="b"/>
        <c:majorTickMark val="none"/>
        <c:tickLblPos val="nextTo"/>
        <c:crossAx val="98054912"/>
        <c:crosses val="autoZero"/>
        <c:auto val="1"/>
        <c:lblAlgn val="ctr"/>
        <c:lblOffset val="100"/>
      </c:catAx>
      <c:valAx>
        <c:axId val="98054912"/>
        <c:scaling>
          <c:orientation val="minMax"/>
        </c:scaling>
        <c:delete val="1"/>
        <c:axPos val="l"/>
        <c:numFmt formatCode="0.0%" sourceLinked="1"/>
        <c:tickLblPos val="nextTo"/>
        <c:crossAx val="9803264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Egyszer sem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Szexuális viccet, kommentet, képet kapott</c:v>
                </c:pt>
                <c:pt idx="1">
                  <c:v>Kellemtlen szexuális pletyka áldozata volt</c:v>
                </c:pt>
                <c:pt idx="2">
                  <c:v>Negatív módon leszbikusnak vagy melegnek nevezték</c:v>
                </c:pt>
                <c:pt idx="3">
                  <c:v>Meztelen képeket továbbítottak róla</c:v>
                </c:pt>
              </c:strCache>
            </c:strRef>
          </c:cat>
          <c:val>
            <c:numRef>
              <c:f>Sheet1!$B$2:$B$5</c:f>
              <c:numCache>
                <c:formatCode>0.0%</c:formatCode>
                <c:ptCount val="4"/>
                <c:pt idx="0" formatCode="0%">
                  <c:v>0.54</c:v>
                </c:pt>
                <c:pt idx="1">
                  <c:v>0.74600000000000188</c:v>
                </c:pt>
                <c:pt idx="2">
                  <c:v>0.94699999999999995</c:v>
                </c:pt>
                <c:pt idx="3">
                  <c:v>0.95800000000000063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Egyszer</c:v>
                </c:pt>
              </c:strCache>
            </c:strRef>
          </c:tx>
          <c:spPr>
            <a:solidFill>
              <a:srgbClr val="FFFF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Szexuális viccet, kommentet, képet kapott</c:v>
                </c:pt>
                <c:pt idx="1">
                  <c:v>Kellemtlen szexuális pletyka áldozata volt</c:v>
                </c:pt>
                <c:pt idx="2">
                  <c:v>Negatív módon leszbikusnak vagy melegnek nevezték</c:v>
                </c:pt>
                <c:pt idx="3">
                  <c:v>Meztelen képeket továbbítottak róla</c:v>
                </c:pt>
              </c:strCache>
            </c:strRef>
          </c:cat>
          <c:val>
            <c:numRef>
              <c:f>Sheet1!$C$2:$C$5</c:f>
              <c:numCache>
                <c:formatCode>0.0%</c:formatCode>
                <c:ptCount val="4"/>
                <c:pt idx="0" formatCode="0%">
                  <c:v>0.18000000000000024</c:v>
                </c:pt>
                <c:pt idx="1">
                  <c:v>0.12200000000000009</c:v>
                </c:pt>
                <c:pt idx="2">
                  <c:v>3.2000000000000042E-2</c:v>
                </c:pt>
                <c:pt idx="3">
                  <c:v>3.6999999999999998E-2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Több, mint egyszer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Szexuális viccet, kommentet, képet kapott</c:v>
                </c:pt>
                <c:pt idx="1">
                  <c:v>Kellemtlen szexuális pletyka áldozata volt</c:v>
                </c:pt>
                <c:pt idx="2">
                  <c:v>Negatív módon leszbikusnak vagy melegnek nevezték</c:v>
                </c:pt>
                <c:pt idx="3">
                  <c:v>Meztelen képeket továbbítottak róla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 formatCode="0%">
                  <c:v>0.28000000000000008</c:v>
                </c:pt>
                <c:pt idx="1">
                  <c:v>0.13200000000000001</c:v>
                </c:pt>
                <c:pt idx="2">
                  <c:v>2.1000000000000012E-2</c:v>
                </c:pt>
                <c:pt idx="3">
                  <c:v>5.0000000000000114E-3</c:v>
                </c:pt>
              </c:numCache>
            </c:numRef>
          </c:val>
        </c:ser>
        <c:dLbls>
          <c:showVal val="1"/>
        </c:dLbls>
        <c:gapWidth val="95"/>
        <c:axId val="96868608"/>
        <c:axId val="96878592"/>
      </c:barChart>
      <c:catAx>
        <c:axId val="96868608"/>
        <c:scaling>
          <c:orientation val="minMax"/>
        </c:scaling>
        <c:axPos val="l"/>
        <c:numFmt formatCode="General" sourceLinked="0"/>
        <c:majorTickMark val="none"/>
        <c:tickLblPos val="nextTo"/>
        <c:crossAx val="96878592"/>
        <c:crosses val="autoZero"/>
        <c:auto val="1"/>
        <c:lblAlgn val="ctr"/>
        <c:lblOffset val="100"/>
      </c:catAx>
      <c:valAx>
        <c:axId val="96878592"/>
        <c:scaling>
          <c:orientation val="minMax"/>
        </c:scaling>
        <c:delete val="1"/>
        <c:axPos val="b"/>
        <c:numFmt formatCode="0%" sourceLinked="1"/>
        <c:tickLblPos val="nextTo"/>
        <c:crossAx val="96868608"/>
        <c:crosses val="autoZero"/>
        <c:crossBetween val="between"/>
      </c:valAx>
    </c:plotArea>
    <c:legend>
      <c:legendPos val="t"/>
      <c:layout/>
    </c:legend>
    <c:plotVisOnly val="1"/>
    <c:dispBlanksAs val="gap"/>
  </c:chart>
  <c:spPr>
    <a:ln>
      <a:solidFill>
        <a:schemeClr val="tx1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explosion val="3"/>
          </c:dPt>
          <c:dLbls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Nem kívánt érintések személyesen</c:v>
                </c:pt>
                <c:pt idx="1">
                  <c:v>Villantás, mutogatás személyesen</c:v>
                </c:pt>
                <c:pt idx="2">
                  <c:v>Szexuális viccek, kommentek, gesztusok személyen</c:v>
                </c:pt>
                <c:pt idx="3">
                  <c:v>Szexuális erőszak</c:v>
                </c:pt>
                <c:pt idx="4">
                  <c:v>Szexuális dologra való kényszerítés</c:v>
                </c:pt>
                <c:pt idx="5">
                  <c:v>Szexuális viccek, kommentek, képek online</c:v>
                </c:pt>
                <c:pt idx="6">
                  <c:v>Szexuális pletya</c:v>
                </c:pt>
                <c:pt idx="7">
                  <c:v>Negatív módon meleg vagy leszbikus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 formatCode="0%">
                  <c:v>0.5</c:v>
                </c:pt>
                <c:pt idx="1">
                  <c:v>0.18400000000000041</c:v>
                </c:pt>
                <c:pt idx="2">
                  <c:v>7.9000000000000292E-2</c:v>
                </c:pt>
                <c:pt idx="3">
                  <c:v>5.3000000000000012E-2</c:v>
                </c:pt>
                <c:pt idx="4">
                  <c:v>5.3000000000000012E-2</c:v>
                </c:pt>
                <c:pt idx="5">
                  <c:v>5.3000000000000012E-2</c:v>
                </c:pt>
                <c:pt idx="6">
                  <c:v>6.6000000000000003E-2</c:v>
                </c:pt>
                <c:pt idx="7">
                  <c:v>1.2999999999999998E-2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681531239498735"/>
          <c:y val="0.1597592044113765"/>
          <c:w val="0.33867616384731286"/>
          <c:h val="0.79355486527486818"/>
        </c:manualLayout>
      </c:layout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1"/>
            <c:spPr>
              <a:ln w="44450">
                <a:gradFill>
                  <a:gsLst>
                    <a:gs pos="0">
                      <a:schemeClr val="bg1"/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</a:ln>
            </c:spPr>
          </c:dPt>
          <c:dLbls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Idegen személy</c:v>
                </c:pt>
                <c:pt idx="1">
                  <c:v>Idegen férfi</c:v>
                </c:pt>
                <c:pt idx="2">
                  <c:v>Ismerős férfi</c:v>
                </c:pt>
                <c:pt idx="3">
                  <c:v>Ismerős személy</c:v>
                </c:pt>
                <c:pt idx="4">
                  <c:v>Férfi személy</c:v>
                </c:pt>
                <c:pt idx="5">
                  <c:v>Ismerős nő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8.0000000000000043E-2</c:v>
                </c:pt>
                <c:pt idx="1">
                  <c:v>0.52</c:v>
                </c:pt>
                <c:pt idx="2" formatCode="0.0%">
                  <c:v>0.13300000000000001</c:v>
                </c:pt>
                <c:pt idx="3" formatCode="0.0%">
                  <c:v>0.17300000000000001</c:v>
                </c:pt>
                <c:pt idx="4" formatCode="0.0%">
                  <c:v>5.3000000000000012E-2</c:v>
                </c:pt>
                <c:pt idx="5">
                  <c:v>4.0000000000000022E-2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explosion val="5"/>
          </c:dPt>
          <c:dLbls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Egyedül</c:v>
                </c:pt>
                <c:pt idx="1">
                  <c:v>Barátokkal, barátnőkkel</c:v>
                </c:pt>
                <c:pt idx="2">
                  <c:v>Barátnővel</c:v>
                </c:pt>
                <c:pt idx="3">
                  <c:v>Ismerősökkel</c:v>
                </c:pt>
                <c:pt idx="4">
                  <c:v>Kollégákkal</c:v>
                </c:pt>
                <c:pt idx="5">
                  <c:v>Szülővel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0.63400000000000256</c:v>
                </c:pt>
                <c:pt idx="1">
                  <c:v>0.127</c:v>
                </c:pt>
                <c:pt idx="2">
                  <c:v>8.5000000000000006E-2</c:v>
                </c:pt>
                <c:pt idx="3">
                  <c:v>8.5000000000000006E-2</c:v>
                </c:pt>
                <c:pt idx="4">
                  <c:v>5.6000000000000001E-2</c:v>
                </c:pt>
                <c:pt idx="5">
                  <c:v>1.4E-2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Percent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Utcán</c:v>
                </c:pt>
                <c:pt idx="1">
                  <c:v>Szórakozóhelyen</c:v>
                </c:pt>
                <c:pt idx="2">
                  <c:v>Tömegközlekedési eszközön</c:v>
                </c:pt>
                <c:pt idx="3">
                  <c:v>Az áldozat otthonában</c:v>
                </c:pt>
                <c:pt idx="4">
                  <c:v>Más otthonában</c:v>
                </c:pt>
                <c:pt idx="5">
                  <c:v>Egyetemen</c:v>
                </c:pt>
                <c:pt idx="6">
                  <c:v>Egyéb helyen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0.27800000000000002</c:v>
                </c:pt>
                <c:pt idx="1">
                  <c:v>0.17800000000000021</c:v>
                </c:pt>
                <c:pt idx="2" formatCode="0%">
                  <c:v>0.1</c:v>
                </c:pt>
                <c:pt idx="3" formatCode="0%">
                  <c:v>0.1</c:v>
                </c:pt>
                <c:pt idx="4">
                  <c:v>8.9000000000000065E-2</c:v>
                </c:pt>
                <c:pt idx="5">
                  <c:v>5.6000000000000001E-2</c:v>
                </c:pt>
                <c:pt idx="6" formatCode="0%">
                  <c:v>0.2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4"/>
              <c:layout>
                <c:manualLayout>
                  <c:x val="4.352557127312294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Nem vett tudomást róla</c:v>
                </c:pt>
                <c:pt idx="1">
                  <c:v>Próbálta viccként felfogni</c:v>
                </c:pt>
                <c:pt idx="2">
                  <c:v>Megmondta a zaklatónak, hogy hagyja abba</c:v>
                </c:pt>
                <c:pt idx="3">
                  <c:v>Próbálta védeni magát</c:v>
                </c:pt>
                <c:pt idx="4">
                  <c:v>Segítségért kiáltott</c:v>
                </c:pt>
                <c:pt idx="5">
                  <c:v>Nem csinált semmit</c:v>
                </c:pt>
                <c:pt idx="6">
                  <c:v>Egyéb reakciók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0.12400000000000012</c:v>
                </c:pt>
                <c:pt idx="1">
                  <c:v>9.3000000000000208E-2</c:v>
                </c:pt>
                <c:pt idx="2">
                  <c:v>0.46700000000000008</c:v>
                </c:pt>
                <c:pt idx="3">
                  <c:v>0.28300000000000008</c:v>
                </c:pt>
                <c:pt idx="4">
                  <c:v>2.1999999999999999E-2</c:v>
                </c:pt>
                <c:pt idx="5">
                  <c:v>0.21700000000000041</c:v>
                </c:pt>
                <c:pt idx="6">
                  <c:v>8.7000000000000022E-2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Nem vett tudomást róla</c:v>
                </c:pt>
                <c:pt idx="1">
                  <c:v>Próbálta viccként felfogni</c:v>
                </c:pt>
                <c:pt idx="2">
                  <c:v>Megmondta a zaklatónak, hogy hagyja abba</c:v>
                </c:pt>
                <c:pt idx="3">
                  <c:v>Próbálta védeni magát</c:v>
                </c:pt>
                <c:pt idx="4">
                  <c:v>Segítségért kiáltott</c:v>
                </c:pt>
                <c:pt idx="5">
                  <c:v>Nem csinált semmit</c:v>
                </c:pt>
                <c:pt idx="6">
                  <c:v>Egyéb reakciók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Nem vett tudomást róla</c:v>
                </c:pt>
                <c:pt idx="1">
                  <c:v>Próbálta viccként felfogni</c:v>
                </c:pt>
                <c:pt idx="2">
                  <c:v>Megmondta a zaklatónak, hogy hagyja abba</c:v>
                </c:pt>
                <c:pt idx="3">
                  <c:v>Próbálta védeni magát</c:v>
                </c:pt>
                <c:pt idx="4">
                  <c:v>Segítségért kiáltott</c:v>
                </c:pt>
                <c:pt idx="5">
                  <c:v>Nem csinált semmit</c:v>
                </c:pt>
                <c:pt idx="6">
                  <c:v>Egyéb reakciók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overlap val="100"/>
        <c:axId val="97310976"/>
        <c:axId val="97309440"/>
      </c:barChart>
      <c:valAx>
        <c:axId val="97309440"/>
        <c:scaling>
          <c:orientation val="minMax"/>
        </c:scaling>
        <c:delete val="1"/>
        <c:axPos val="b"/>
        <c:numFmt formatCode="0.0%" sourceLinked="1"/>
        <c:tickLblPos val="nextTo"/>
        <c:crossAx val="97310976"/>
        <c:crosses val="autoZero"/>
        <c:crossBetween val="between"/>
      </c:valAx>
      <c:catAx>
        <c:axId val="97310976"/>
        <c:scaling>
          <c:orientation val="minMax"/>
        </c:scaling>
        <c:axPos val="l"/>
        <c:numFmt formatCode="General" sourceLinked="0"/>
        <c:majorTickMark val="none"/>
        <c:tickLblPos val="nextTo"/>
        <c:crossAx val="97309440"/>
        <c:crosses val="autoZero"/>
        <c:auto val="1"/>
        <c:lblAlgn val="ctr"/>
        <c:lblOffset val="100"/>
      </c:catAx>
    </c:plotArea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>
                <c:manualLayout>
                  <c:x val="2.9017047515415523E-2"/>
                  <c:y val="4.1450777202072537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598960222464052E-2"/>
                  <c:y val="8.2901554404145039E-3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5.803409503083081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Kapcsolatba lépett a rendőrséggel</c:v>
                </c:pt>
                <c:pt idx="1">
                  <c:v>Külső segítséget kért</c:v>
                </c:pt>
                <c:pt idx="2">
                  <c:v>Beszélt olyanokkal, akik hasonló helyzetben voltak</c:v>
                </c:pt>
                <c:pt idx="3">
                  <c:v>Beszélt a barátaival</c:v>
                </c:pt>
                <c:pt idx="4">
                  <c:v>Beszélt a szüleivel</c:v>
                </c:pt>
                <c:pt idx="5">
                  <c:v>Nem csinált semmit</c:v>
                </c:pt>
                <c:pt idx="6">
                  <c:v>Egyéb reakciók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1.0999999999999998E-2</c:v>
                </c:pt>
                <c:pt idx="1">
                  <c:v>1.0999999999999998E-2</c:v>
                </c:pt>
                <c:pt idx="2">
                  <c:v>4.5999999999999999E-2</c:v>
                </c:pt>
                <c:pt idx="3">
                  <c:v>0.50600000000000001</c:v>
                </c:pt>
                <c:pt idx="4">
                  <c:v>0.126</c:v>
                </c:pt>
                <c:pt idx="5">
                  <c:v>0.34500000000000008</c:v>
                </c:pt>
                <c:pt idx="6">
                  <c:v>0.13800000000000001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Kapcsolatba lépett a rendőrséggel</c:v>
                </c:pt>
                <c:pt idx="1">
                  <c:v>Külső segítséget kért</c:v>
                </c:pt>
                <c:pt idx="2">
                  <c:v>Beszélt olyanokkal, akik hasonló helyzetben voltak</c:v>
                </c:pt>
                <c:pt idx="3">
                  <c:v>Beszélt a barátaival</c:v>
                </c:pt>
                <c:pt idx="4">
                  <c:v>Beszélt a szüleivel</c:v>
                </c:pt>
                <c:pt idx="5">
                  <c:v>Nem csinált semmit</c:v>
                </c:pt>
                <c:pt idx="6">
                  <c:v>Egyéb reakciók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Kapcsolatba lépett a rendőrséggel</c:v>
                </c:pt>
                <c:pt idx="1">
                  <c:v>Külső segítséget kért</c:v>
                </c:pt>
                <c:pt idx="2">
                  <c:v>Beszélt olyanokkal, akik hasonló helyzetben voltak</c:v>
                </c:pt>
                <c:pt idx="3">
                  <c:v>Beszélt a barátaival</c:v>
                </c:pt>
                <c:pt idx="4">
                  <c:v>Beszélt a szüleivel</c:v>
                </c:pt>
                <c:pt idx="5">
                  <c:v>Nem csinált semmit</c:v>
                </c:pt>
                <c:pt idx="6">
                  <c:v>Egyéb reakciók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>
          <c:showVal val="1"/>
        </c:dLbls>
        <c:gapWidth val="95"/>
        <c:overlap val="100"/>
        <c:axId val="97361920"/>
        <c:axId val="97363456"/>
      </c:barChart>
      <c:catAx>
        <c:axId val="97361920"/>
        <c:scaling>
          <c:orientation val="minMax"/>
        </c:scaling>
        <c:axPos val="l"/>
        <c:numFmt formatCode="General" sourceLinked="0"/>
        <c:majorTickMark val="none"/>
        <c:tickLblPos val="nextTo"/>
        <c:crossAx val="97363456"/>
        <c:crosses val="autoZero"/>
        <c:auto val="1"/>
        <c:lblAlgn val="ctr"/>
        <c:lblOffset val="100"/>
      </c:catAx>
      <c:valAx>
        <c:axId val="97363456"/>
        <c:scaling>
          <c:orientation val="minMax"/>
        </c:scaling>
        <c:delete val="1"/>
        <c:axPos val="b"/>
        <c:numFmt formatCode="0.0%" sourceLinked="1"/>
        <c:tickLblPos val="nextTo"/>
        <c:crossAx val="97361920"/>
        <c:crosses val="autoZero"/>
        <c:crossBetween val="between"/>
      </c:valAx>
    </c:plotArea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Megmondta a zaklatónak, hogy hagyja abba</c:v>
                </c:pt>
                <c:pt idx="1">
                  <c:v>Ellenőrizte, hogy a zaklatott személy rendben van-e</c:v>
                </c:pt>
                <c:pt idx="2">
                  <c:v>Kapcsolatba lépett segítő szervezetekkel</c:v>
                </c:pt>
                <c:pt idx="3">
                  <c:v>Elmondta a szüleinek vagy családtagjainak</c:v>
                </c:pt>
                <c:pt idx="4">
                  <c:v>Egyéb formában nyújtott segítséget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0.55900000000000005</c:v>
                </c:pt>
                <c:pt idx="1">
                  <c:v>0.55900000000000005</c:v>
                </c:pt>
                <c:pt idx="2">
                  <c:v>2.9000000000000001E-2</c:v>
                </c:pt>
                <c:pt idx="3">
                  <c:v>5.9000000000000163E-2</c:v>
                </c:pt>
                <c:pt idx="4">
                  <c:v>0.23500000000000001</c:v>
                </c:pt>
              </c:numCache>
            </c:numRef>
          </c:val>
        </c:ser>
        <c:dLbls>
          <c:showVal val="1"/>
        </c:dLbls>
        <c:gapWidth val="75"/>
        <c:axId val="97036928"/>
        <c:axId val="97035392"/>
      </c:barChart>
      <c:valAx>
        <c:axId val="97035392"/>
        <c:scaling>
          <c:orientation val="minMax"/>
        </c:scaling>
        <c:delete val="1"/>
        <c:axPos val="b"/>
        <c:numFmt formatCode="0.0%" sourceLinked="1"/>
        <c:majorTickMark val="none"/>
        <c:tickLblPos val="nextTo"/>
        <c:crossAx val="97036928"/>
        <c:crosses val="autoZero"/>
        <c:crossBetween val="between"/>
      </c:valAx>
      <c:catAx>
        <c:axId val="97036928"/>
        <c:scaling>
          <c:orientation val="minMax"/>
        </c:scaling>
        <c:axPos val="l"/>
        <c:majorTickMark val="none"/>
        <c:tickLblPos val="nextTo"/>
        <c:crossAx val="97035392"/>
        <c:crosses val="autoZero"/>
        <c:auto val="1"/>
        <c:lblAlgn val="ctr"/>
        <c:lblOffset val="100"/>
      </c:cat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8BDC3-DF48-4CFC-81B7-1FFF79DA334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80CC2-324B-4AF7-9535-AB285B70E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Szexuális zaklatás vizsgálata a Kolozsváron tanuló egyetemisták körében</a:t>
            </a:r>
            <a:br>
              <a:rPr lang="hu-HU" b="1" dirty="0" smtClean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2286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Gyergy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ói Diákkonferencia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44958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Előadó:</a:t>
            </a:r>
          </a:p>
          <a:p>
            <a:pPr algn="ctr"/>
            <a:r>
              <a:rPr lang="hu-HU" sz="2400" dirty="0" err="1" smtClean="0">
                <a:latin typeface="Times New Roman" pitchFamily="18" charset="0"/>
                <a:cs typeface="Times New Roman" pitchFamily="18" charset="0"/>
              </a:rPr>
              <a:t>Solyom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Annamária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Gyergyószentmiklós, 2017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Reakciók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3962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137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Pillanatnyi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800600" y="1905000"/>
          <a:ext cx="4032885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38800" y="1219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Zaklatás utáni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Szem-és fültanúk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441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7715" y="1981200"/>
          <a:ext cx="456628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4478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Segített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14478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Nem segített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elkövetőkről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Leggyakrabban szexuális pletyka terjesztése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fordult elő, személyesen (20,1%) és az online</a:t>
            </a:r>
          </a:p>
          <a:p>
            <a:pPr>
              <a:buNone/>
            </a:pP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térben is (18%).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-304800" y="4098925"/>
          <a:ext cx="4495799" cy="2759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657600" y="2667000"/>
          <a:ext cx="5252085" cy="439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3429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áldozat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27432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Zaklatás oka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jelentene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seg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ítséget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Kutatási kérdések és vizsgálatuk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I. kérdés: Az áldozatok mekkora arányban jelennek meg elkövetőként is?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2133600"/>
          <a:ext cx="3505200" cy="190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17526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1. lépés: hányszor volt áldozat online?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52400" y="4724400"/>
          <a:ext cx="4759643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2672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2. lépés: hányszor volt áldozat személyesen?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5105400" y="2514600"/>
          <a:ext cx="3581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105400" y="1828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3. lépés: Volt rész-e legalább egyszer online zaklatásban?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4343401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4. lépés: Volt rész-e legalább egyszer személyesen zaklatásban?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Chart 11"/>
          <p:cNvGraphicFramePr/>
          <p:nvPr/>
        </p:nvGraphicFramePr>
        <p:xfrm>
          <a:off x="5257800" y="4953001"/>
          <a:ext cx="3505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685800"/>
          <a:ext cx="44958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600"/>
                <a:gridCol w="1498600"/>
                <a:gridCol w="1498600"/>
              </a:tblGrid>
              <a:tr h="54130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u-HU" sz="1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 volt része online zaklatásban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Volt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része</a:t>
                      </a: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online </a:t>
                      </a:r>
                      <a:r>
                        <a:rPr lang="en-US" sz="16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zaklatásban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3289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volt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része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személyesen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zaklatásban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9,5%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4,8%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3289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Volt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része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személyesen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zaklatásban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u-HU" sz="12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33,9%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hu-HU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51,9%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5. lépés: Volt-e áldozat, ha igen, hol?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" y="4191000"/>
          <a:ext cx="44196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800" y="3886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6. lépés: Volt-e áldozat?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876800" y="838200"/>
          <a:ext cx="3921442" cy="282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29200" y="228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7. lépés: Volt-e elkövető?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962400"/>
            <a:ext cx="3352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ÁLDOZAT: 90,5%</a:t>
            </a:r>
          </a:p>
          <a:p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ELKÖVETŐ: 49,7%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473200">
                <a:tc>
                  <a:txBody>
                    <a:bodyPr/>
                    <a:lstStyle/>
                    <a:p>
                      <a:r>
                        <a:rPr lang="hu-HU" u="sng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Zaklatási</a:t>
                      </a:r>
                      <a:r>
                        <a:rPr lang="hu-HU" u="sng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státusz</a:t>
                      </a:r>
                      <a:endParaRPr lang="en-US" u="sng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Elkövető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Nem-elkövető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Áldozat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46,6%</a:t>
                      </a:r>
                      <a:endParaRPr lang="en-US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43,9%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7320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Nem-áldozat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3,2%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Times New Roman" pitchFamily="18" charset="0"/>
                          <a:cs typeface="Times New Roman" pitchFamily="18" charset="0"/>
                        </a:rPr>
                        <a:t>6,3%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04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Utolsó lépés: az áldozatok és elkövetők egymásra tevődésének vizsgálata kereszttábla segítségével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Rendben van az, ha olyan fiúkat ugratunk akik lányosan viselkednek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hu-H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=21,206; p&lt;0,001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Egyáltalán nem értek egyet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Nem értek egyet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Talán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Egyetértek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Teljes mértékben egyetértek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Fiú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50,0%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13,6%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6,8%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Lány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66,9%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24,1%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6,9%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2,1%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0,0%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II. kérdés: Bizonyos mutatókat figyelembe véve (nem, származási hely, zaklatási státusz) van-e különbség abban, hogy mit és milyen mértékben tartanak elítélendőnek a válaszadók? Milyen </a:t>
            </a:r>
            <a:r>
              <a:rPr lang="hu-HU" b="1" smtClean="0">
                <a:latin typeface="Times New Roman" pitchFamily="18" charset="0"/>
                <a:cs typeface="Times New Roman" pitchFamily="18" charset="0"/>
              </a:rPr>
              <a:t>jelentős különbségek merülnek 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fel (ha merülnek) fiú-lány, vidéki-városi, elkövető-áldozat válaszadó szempontjából.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114800"/>
          <a:ext cx="83058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Rendben van az, ha olyan lányokat ugratunk, akik fiúsan viselkednek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hu-H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=14,569; p=0, 006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Egyáltalán nem értek egyet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Nem értek egyet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Talán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Egyetértek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Teljes mértékben egyetértek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Fiú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50,0%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25,0%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11,4%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9,1%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Lány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72,4%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20,7%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4,8%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1,4%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0,7%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1"/>
          <a:ext cx="8229600" cy="2690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440112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Helytelen, ha valakit a teste vagy a szexualitása miatt ugratunk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67615"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hu-H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=12,354; p=0, 015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Egyáltalán nem értek egyet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Nem értek egyet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Talán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Egyetértek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Teljes mértékben egyetértek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/>
                </a:tc>
              </a:tr>
              <a:tr h="403436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Nem elkövető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27,7%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3,6%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4,5%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6,2%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58,0%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403436">
                <a:tc>
                  <a:txBody>
                    <a:bodyPr/>
                    <a:lstStyle/>
                    <a:p>
                      <a:r>
                        <a:rPr lang="hu-H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Elkövető személyesen</a:t>
                      </a:r>
                      <a:endParaRPr lang="en-US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13,0%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7,8%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2,6%</a:t>
                      </a:r>
                      <a:endParaRPr lang="en-US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18,2%</a:t>
                      </a:r>
                      <a:endParaRPr lang="en-US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58,4%</a:t>
                      </a:r>
                      <a:endParaRPr lang="en-US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276600"/>
          <a:ext cx="8382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5971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Az ugratás rendben van, de megérinteni valakit úgy, hogy nem akarja, az helytelen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7135"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hu-H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=14,808; p=0, 005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Egyáltalán nem értek egyet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Nem értek egyet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Talán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Egyetértek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Teljes mértékben egyetértek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12774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Nem elkövető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37,9%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7,4%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21,1%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7,4%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26,3%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12774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Elkövető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23,4%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10,6%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8,5%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10,6%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46,8%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hu-H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Az ugratás rendben van, de megérinteni valakit úgy, hogy nem akarja, az helytelen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hu-HU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=13,350; p=0, 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Egyáltalán nem értek egyet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Nem értek egyet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Talán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Egyetértek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Teljes mértékben egyetértek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Nem elkövető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37,5%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8,0%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18,8%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6,2%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29,5%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600" b="1" dirty="0" smtClean="0"/>
                        <a:t>Elkövető személyesen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20,8%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10,4%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9,1%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13,0%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46,8%</a:t>
                      </a:r>
                      <a:endParaRPr lang="en-US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dolgozat felépítése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Szakirodalmi áttekintés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Kutatási rész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Beavatkozási terv</a:t>
            </a:r>
          </a:p>
          <a:p>
            <a:pPr algn="just">
              <a:buFont typeface="Wingdings" pitchFamily="2" charset="2"/>
              <a:buChar char="Ø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Következtetések, javaslatok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Beavatkozási terv: videó-sorozat bemutatása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numCol="1">
            <a:normAutofit fontScale="70000" lnSpcReduction="20000"/>
          </a:bodyPr>
          <a:lstStyle/>
          <a:p>
            <a:pPr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Nyolc részből álló videó-sorozat, a kutatási</a:t>
            </a:r>
          </a:p>
          <a:p>
            <a:pPr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eredményeimre alapozva, melynek célkitűzései:</a:t>
            </a:r>
          </a:p>
          <a:p>
            <a:pPr algn="just"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szexuális zaklatás különböző formáinak felismerése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II.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jogi ismeretek bővítése a szexuális zaklatásról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III.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önvédelmi eszközök, és azok használatának bemutatása, önvédelmi fogások tanulása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IV.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biztonsági pontok feltérképezése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elkövetők informálása/nevelése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VI.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tanúk informálása a hatékony segítségnyújtás formáiról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VII.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szexuális zaklatás rizikó-és védőfaktorainak feltérképezése</a:t>
            </a:r>
          </a:p>
          <a:p>
            <a:pPr algn="just">
              <a:buFont typeface="Wingdings" pitchFamily="2" charset="2"/>
              <a:buChar char="ü"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VIII. rész: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romániai szervezetek, egyesületek feltérképezése</a:t>
            </a:r>
          </a:p>
          <a:p>
            <a:pPr algn="just">
              <a:buFont typeface="Wingdings" pitchFamily="2" charset="2"/>
              <a:buChar char="ü"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Következtetések és javaslatok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hu-HU" dirty="0" smtClean="0"/>
              <a:t>Inkább kvalitatív kutatási módszerekkel dolgozni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Tanukkal való munka: az esetek felében azért nem segített, mert nem tudta mit csináljon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Egyetemisták szexuális zaklatása nem csak az egyetemen történik!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Prevenció, oktatás, kézzel fogható segítség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6000" b="1" dirty="0" smtClean="0">
                <a:latin typeface="Gabriola" pitchFamily="82" charset="0"/>
                <a:cs typeface="FreesiaUPC" pitchFamily="34" charset="-34"/>
              </a:rPr>
              <a:t>Köszönöm a figyelmet!</a:t>
            </a:r>
            <a:endParaRPr lang="en-US" sz="6000" b="1" dirty="0">
              <a:latin typeface="Gabriola" pitchFamily="82" charset="0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hu-HU" sz="4000" b="1" dirty="0" smtClean="0">
                <a:latin typeface="Times New Roman" pitchFamily="18" charset="0"/>
                <a:cs typeface="Times New Roman" pitchFamily="18" charset="0"/>
              </a:rPr>
              <a:t>A szexuális zaklatás meghatározása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Szexuális zaklatás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minden olyan szexuális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vagy romantikus közeledés és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megnyilvánulás, ami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sértő, zavaró, megalázó, vagy ellenséges közeget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teremt az áldozat számára.” (NANE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Egyesület, 2016).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jo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457200"/>
            <a:ext cx="3886200" cy="6096000"/>
          </a:xfrm>
        </p:spPr>
      </p:pic>
      <p:pic>
        <p:nvPicPr>
          <p:cNvPr id="10" name="Picture 9" descr="jo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8853" y="1676400"/>
            <a:ext cx="4520347" cy="4800600"/>
          </a:xfrm>
          <a:prstGeom prst="rect">
            <a:avLst/>
          </a:prstGeom>
        </p:spPr>
      </p:pic>
      <p:pic>
        <p:nvPicPr>
          <p:cNvPr id="11" name="Picture 10" descr="Kérdője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3276600"/>
            <a:ext cx="2438400" cy="146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Kutat</a:t>
            </a:r>
            <a:r>
              <a:rPr lang="hu-HU" b="1" dirty="0" err="1" smtClean="0">
                <a:latin typeface="Times New Roman" pitchFamily="18" charset="0"/>
                <a:cs typeface="Times New Roman" pitchFamily="18" charset="0"/>
              </a:rPr>
              <a:t>ási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 adatok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Cél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: feltérképezni a Kolozsváron tanuló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egyetemisták szexuális zaklatással kapcsolatos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élményeit, áldozat, elkövető és tanú szemszögéből.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Populáció: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valamely kolozsvári egyetemen, a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2016-2017-es tanévben hallgatói jogviszonnyal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rendelkező egyetemisták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Módszer: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online kérdőívezés (N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=189)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Adatfelv</a:t>
            </a: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étel ideje: </a:t>
            </a:r>
            <a:r>
              <a:rPr lang="hu-HU" sz="3000" dirty="0" smtClean="0">
                <a:latin typeface="Times New Roman" pitchFamily="18" charset="0"/>
                <a:cs typeface="Times New Roman" pitchFamily="18" charset="0"/>
              </a:rPr>
              <a:t>2017. március 7.-2017. március 28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Átlagos válaszadó profilja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Alapképzésen van, társadalomtudományok területén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Magyar, lány és internetfüggő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Családi lakás saját, Kolozsváron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kintlakó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Szülei középiskolai végzettséggel rendelkeznek és városi környezetből jött Kolozsvárra tanulni</a:t>
            </a:r>
          </a:p>
          <a:p>
            <a:pPr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tl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1066800"/>
            <a:ext cx="2819794" cy="561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Az áldozatokról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905001"/>
          <a:ext cx="4724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37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Áldozat személyesen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44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Áldozat online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876800" y="1905000"/>
          <a:ext cx="4267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Legnegatívabb élmény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29200" y="1752600"/>
          <a:ext cx="38862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371600"/>
            <a:ext cx="411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„Egy férfi csoport egy tagja a buszmegálló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mellett hátulról megmarkolta a melleimet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.„(lány, alapképzésen)</a:t>
            </a:r>
          </a:p>
          <a:p>
            <a:pPr algn="just"/>
            <a:endParaRPr lang="hu-H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„Taxisofőr felmérte, hogy mekkora hímvesszőm van, elég kellemetlen volt. Kedvesen dumált a csajokról vezetés közben, aztán mire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észbe kaptam már ott járt a keze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. „(fiú, doktori képzésen)</a:t>
            </a:r>
          </a:p>
          <a:p>
            <a:pPr algn="just"/>
            <a:endParaRPr lang="hu-H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„Hazafele tartottam este s mikor elment mellettem egy fiú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észrevettem hogy maszturbált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 (hozzá tenném, hogy tél volt). Hasonlóan jártam mikor fényes nappal reggel tíz órakor egyetemre mentem s egy fiú odaszólt nekem hogy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''tetszik amit látsz?'‘ 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mondanom sem kell, hogy </a:t>
            </a:r>
            <a:r>
              <a:rPr lang="hu-HU" b="1" i="1" dirty="0" smtClean="0">
                <a:latin typeface="Times New Roman" pitchFamily="18" charset="0"/>
                <a:cs typeface="Times New Roman" pitchFamily="18" charset="0"/>
              </a:rPr>
              <a:t>elővette a péniszét</a:t>
            </a:r>
            <a:r>
              <a:rPr lang="hu-HU" i="1" dirty="0" smtClean="0">
                <a:latin typeface="Times New Roman" pitchFamily="18" charset="0"/>
                <a:cs typeface="Times New Roman" pitchFamily="18" charset="0"/>
              </a:rPr>
              <a:t>.” (lány, alapképzésen)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hu-HU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486400" y="1371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Legnegatívabb szexuális zaklatás élménye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A zaklatás körülményei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1"/>
          <a:ext cx="4343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953000" y="1600200"/>
          <a:ext cx="3962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2286000" y="4038600"/>
          <a:ext cx="5252085" cy="306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12954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zaklató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371601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Kivel volt a zaklatás pillanatában?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5334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Zaklatás helyszíne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933</Words>
  <Application>Microsoft Office PowerPoint</Application>
  <PresentationFormat>On-screen Show (4:3)</PresentationFormat>
  <Paragraphs>209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Szexuális zaklatás vizsgálata a Kolozsváron tanuló egyetemisták körében </vt:lpstr>
      <vt:lpstr>A dolgozat felépítése</vt:lpstr>
      <vt:lpstr>A szexuális zaklatás meghatározása:</vt:lpstr>
      <vt:lpstr>Slide 4</vt:lpstr>
      <vt:lpstr>Kutatási adatok</vt:lpstr>
      <vt:lpstr>Átlagos válaszadó profilja</vt:lpstr>
      <vt:lpstr>Az áldozatokról</vt:lpstr>
      <vt:lpstr>Legnegatívabb élmény</vt:lpstr>
      <vt:lpstr>A zaklatás körülményei</vt:lpstr>
      <vt:lpstr>Reakciók </vt:lpstr>
      <vt:lpstr>Szem-és fültanúk</vt:lpstr>
      <vt:lpstr>Az elkövetőkről</vt:lpstr>
      <vt:lpstr>Mi jelentene segítséget?</vt:lpstr>
      <vt:lpstr>Kutatási kérdések és vizsgálatuk</vt:lpstr>
      <vt:lpstr>Slide 15</vt:lpstr>
      <vt:lpstr>Slide 16</vt:lpstr>
      <vt:lpstr>Slide 17</vt:lpstr>
      <vt:lpstr>Slide 18</vt:lpstr>
      <vt:lpstr>Slide 19</vt:lpstr>
      <vt:lpstr>Beavatkozási terv: videó-sorozat bemutatása</vt:lpstr>
      <vt:lpstr>Következtetések és javaslatok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Anika</dc:creator>
  <cp:lastModifiedBy>Anika</cp:lastModifiedBy>
  <cp:revision>79</cp:revision>
  <dcterms:created xsi:type="dcterms:W3CDTF">2017-07-03T14:12:35Z</dcterms:created>
  <dcterms:modified xsi:type="dcterms:W3CDTF">2017-09-22T16:10:37Z</dcterms:modified>
</cp:coreProperties>
</file>